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9" r:id="rId3"/>
    <p:sldId id="258" r:id="rId4"/>
    <p:sldId id="272" r:id="rId5"/>
    <p:sldId id="260" r:id="rId6"/>
    <p:sldId id="273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1" r:id="rId16"/>
    <p:sldId id="270" r:id="rId17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074" autoAdjust="0"/>
  </p:normalViewPr>
  <p:slideViewPr>
    <p:cSldViewPr>
      <p:cViewPr varScale="1">
        <p:scale>
          <a:sx n="104" d="100"/>
          <a:sy n="104" d="100"/>
        </p:scale>
        <p:origin x="1140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8CAD31-E2A2-4666-95FE-9CE5BF28AED2}" type="datetimeFigureOut">
              <a:rPr lang="fr-FR" smtClean="0"/>
              <a:t>01/04/2019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38798B-CBC6-400F-A5F4-678C36AA27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46263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996EB1-33A3-4E8E-8988-1331F46556BE}" type="datetimeFigureOut">
              <a:rPr lang="fr-FR" smtClean="0"/>
              <a:t>01/04/2019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5D764F-DE32-4642-8655-C9F5B1B0949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59917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4D149-4236-C24C-A605-CA7AE6F58777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52364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5D764F-DE32-4642-8655-C9F5B1B09497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69491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8C375-E02E-4829-AD23-DCEAA7033597}" type="datetimeFigureOut">
              <a:rPr lang="fr-BE" smtClean="0"/>
              <a:t>01-04-19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FE932-986C-46E1-811C-E69D2AB29C4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2088832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8C375-E02E-4829-AD23-DCEAA7033597}" type="datetimeFigureOut">
              <a:rPr lang="fr-BE" smtClean="0"/>
              <a:t>01-04-19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FE932-986C-46E1-811C-E69D2AB29C4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969231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8C375-E02E-4829-AD23-DCEAA7033597}" type="datetimeFigureOut">
              <a:rPr lang="fr-BE" smtClean="0"/>
              <a:t>01-04-19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FE932-986C-46E1-811C-E69D2AB29C4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978255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8C375-E02E-4829-AD23-DCEAA7033597}" type="datetimeFigureOut">
              <a:rPr lang="fr-BE" smtClean="0"/>
              <a:t>01-04-19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FE932-986C-46E1-811C-E69D2AB29C4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32542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8C375-E02E-4829-AD23-DCEAA7033597}" type="datetimeFigureOut">
              <a:rPr lang="fr-BE" smtClean="0"/>
              <a:t>01-04-19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FE932-986C-46E1-811C-E69D2AB29C4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5385078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8C375-E02E-4829-AD23-DCEAA7033597}" type="datetimeFigureOut">
              <a:rPr lang="fr-BE" smtClean="0"/>
              <a:t>01-04-19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FE932-986C-46E1-811C-E69D2AB29C4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59559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8C375-E02E-4829-AD23-DCEAA7033597}" type="datetimeFigureOut">
              <a:rPr lang="fr-BE" smtClean="0"/>
              <a:t>01-04-19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FE932-986C-46E1-811C-E69D2AB29C4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81862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8C375-E02E-4829-AD23-DCEAA7033597}" type="datetimeFigureOut">
              <a:rPr lang="fr-BE" smtClean="0"/>
              <a:t>01-04-19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FE932-986C-46E1-811C-E69D2AB29C4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32156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8C375-E02E-4829-AD23-DCEAA7033597}" type="datetimeFigureOut">
              <a:rPr lang="fr-BE" smtClean="0"/>
              <a:t>01-04-19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FE932-986C-46E1-811C-E69D2AB29C4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5953863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8C375-E02E-4829-AD23-DCEAA7033597}" type="datetimeFigureOut">
              <a:rPr lang="fr-BE" smtClean="0"/>
              <a:t>01-04-19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FE932-986C-46E1-811C-E69D2AB29C4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2953979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8C375-E02E-4829-AD23-DCEAA7033597}" type="datetimeFigureOut">
              <a:rPr lang="fr-BE" smtClean="0"/>
              <a:t>01-04-19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FE932-986C-46E1-811C-E69D2AB29C4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423101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68C375-E02E-4829-AD23-DCEAA7033597}" type="datetimeFigureOut">
              <a:rPr lang="fr-BE" smtClean="0"/>
              <a:t>01-04-19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EFE932-986C-46E1-811C-E69D2AB29C4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889355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gif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jpe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114" y="260648"/>
            <a:ext cx="3387278" cy="1367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upe 7"/>
          <p:cNvGrpSpPr/>
          <p:nvPr/>
        </p:nvGrpSpPr>
        <p:grpSpPr>
          <a:xfrm>
            <a:off x="582194" y="1794893"/>
            <a:ext cx="8214227" cy="3266562"/>
            <a:chOff x="572438" y="637885"/>
            <a:chExt cx="8214227" cy="4970855"/>
          </a:xfrm>
        </p:grpSpPr>
        <p:sp>
          <p:nvSpPr>
            <p:cNvPr id="5" name="ZoneTexte 4"/>
            <p:cNvSpPr txBox="1"/>
            <p:nvPr/>
          </p:nvSpPr>
          <p:spPr>
            <a:xfrm>
              <a:off x="572438" y="972019"/>
              <a:ext cx="8214227" cy="4636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600" b="1" dirty="0" smtClean="0">
                  <a:solidFill>
                    <a:schemeClr val="tx2"/>
                  </a:solidFill>
                </a:rPr>
                <a:t>Environmental monitoring at a sediment source site to qualify </a:t>
              </a:r>
              <a:r>
                <a:rPr lang="en-GB" sz="3600" b="1" dirty="0">
                  <a:solidFill>
                    <a:schemeClr val="tx2"/>
                  </a:solidFill>
                </a:rPr>
                <a:t>for beneficial use</a:t>
              </a:r>
              <a:endParaRPr lang="en-GB" sz="3600" b="1" dirty="0" smtClean="0">
                <a:solidFill>
                  <a:schemeClr val="tx2"/>
                </a:solidFill>
              </a:endParaRPr>
            </a:p>
            <a:p>
              <a:pPr algn="ctr"/>
              <a:endParaRPr lang="en-GB" sz="2400" b="1" dirty="0" smtClean="0">
                <a:solidFill>
                  <a:schemeClr val="tx2"/>
                </a:solidFill>
              </a:endParaRPr>
            </a:p>
            <a:p>
              <a:pPr algn="ctr"/>
              <a:r>
                <a:rPr lang="en-GB" sz="2000" dirty="0" err="1" smtClean="0">
                  <a:solidFill>
                    <a:schemeClr val="tx2"/>
                  </a:solidFill>
                </a:rPr>
                <a:t>Valérie</a:t>
              </a:r>
              <a:r>
                <a:rPr lang="en-GB" sz="2000" dirty="0" smtClean="0">
                  <a:solidFill>
                    <a:schemeClr val="tx2"/>
                  </a:solidFill>
                </a:rPr>
                <a:t> Laperche, Gabriel Billon, Bruno </a:t>
              </a:r>
              <a:r>
                <a:rPr lang="en-GB" sz="2000" dirty="0" err="1" smtClean="0">
                  <a:solidFill>
                    <a:schemeClr val="tx2"/>
                  </a:solidFill>
                </a:rPr>
                <a:t>Lemière</a:t>
              </a:r>
              <a:r>
                <a:rPr lang="en-GB" sz="2000" dirty="0" smtClean="0">
                  <a:solidFill>
                    <a:schemeClr val="tx2"/>
                  </a:solidFill>
                </a:rPr>
                <a:t>, Ludovic Lesven, Pierre Jean Superville, Marija Margus, Claire Alary, Olivier </a:t>
              </a:r>
              <a:r>
                <a:rPr lang="en-GB" sz="2000" dirty="0" err="1" smtClean="0">
                  <a:solidFill>
                    <a:schemeClr val="tx2"/>
                  </a:solidFill>
                </a:rPr>
                <a:t>Bour</a:t>
              </a:r>
              <a:r>
                <a:rPr lang="en-GB" sz="2000" dirty="0" smtClean="0">
                  <a:solidFill>
                    <a:schemeClr val="tx2"/>
                  </a:solidFill>
                </a:rPr>
                <a:t>, </a:t>
              </a:r>
              <a:r>
                <a:rPr lang="en-GB" sz="2000" dirty="0" err="1">
                  <a:solidFill>
                    <a:schemeClr val="tx2"/>
                  </a:solidFill>
                </a:rPr>
                <a:t>Mélanie</a:t>
              </a:r>
              <a:r>
                <a:rPr lang="en-GB" sz="2000" dirty="0">
                  <a:solidFill>
                    <a:schemeClr val="tx2"/>
                  </a:solidFill>
                </a:rPr>
                <a:t> Lefebvre, </a:t>
              </a:r>
              <a:r>
                <a:rPr lang="en-GB" sz="2000" dirty="0" smtClean="0">
                  <a:solidFill>
                    <a:schemeClr val="tx2"/>
                  </a:solidFill>
                </a:rPr>
                <a:t>Pascal Auger, Mathieu Henry</a:t>
              </a:r>
            </a:p>
            <a:p>
              <a:pPr algn="ctr"/>
              <a:endParaRPr lang="en-GB" sz="3600" b="1" dirty="0">
                <a:solidFill>
                  <a:schemeClr val="tx2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611560" y="637885"/>
              <a:ext cx="8135985" cy="403371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pic>
        <p:nvPicPr>
          <p:cNvPr id="3" name="Picture 2" descr="D:\Users\l.haouche\Documents\interregV\communication\soutien_v_fr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6" t="21634" r="16264" b="17087"/>
          <a:stretch/>
        </p:blipFill>
        <p:spPr bwMode="auto">
          <a:xfrm>
            <a:off x="7772321" y="221690"/>
            <a:ext cx="1080120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Groupe 22"/>
          <p:cNvGrpSpPr/>
          <p:nvPr/>
        </p:nvGrpSpPr>
        <p:grpSpPr>
          <a:xfrm>
            <a:off x="323528" y="4772299"/>
            <a:ext cx="8208912" cy="1609029"/>
            <a:chOff x="-93727" y="-80815"/>
            <a:chExt cx="9871478" cy="2163615"/>
          </a:xfrm>
        </p:grpSpPr>
        <p:pic>
          <p:nvPicPr>
            <p:cNvPr id="24" name="Image 23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770" b="10213"/>
            <a:stretch/>
          </p:blipFill>
          <p:spPr bwMode="auto">
            <a:xfrm>
              <a:off x="3086100" y="0"/>
              <a:ext cx="2044700" cy="90170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25" name="Image 2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6800" y="123292"/>
              <a:ext cx="1270000" cy="753009"/>
            </a:xfrm>
            <a:prstGeom prst="rect">
              <a:avLst/>
            </a:prstGeom>
          </p:spPr>
        </p:pic>
        <p:pic>
          <p:nvPicPr>
            <p:cNvPr id="26" name="Image 2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5400" y="114300"/>
              <a:ext cx="1638300" cy="838200"/>
            </a:xfrm>
            <a:prstGeom prst="rect">
              <a:avLst/>
            </a:prstGeom>
          </p:spPr>
        </p:pic>
        <p:pic>
          <p:nvPicPr>
            <p:cNvPr id="27" name="Image 2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00" y="-80815"/>
              <a:ext cx="965200" cy="1325415"/>
            </a:xfrm>
            <a:prstGeom prst="rect">
              <a:avLst/>
            </a:prstGeom>
          </p:spPr>
        </p:pic>
        <p:pic>
          <p:nvPicPr>
            <p:cNvPr id="28" name="Image 27"/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46" t="7447" r="6383" b="12766"/>
            <a:stretch/>
          </p:blipFill>
          <p:spPr bwMode="auto">
            <a:xfrm>
              <a:off x="1684274" y="952500"/>
              <a:ext cx="1206500" cy="113030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29" name="Image 28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12051" y="977900"/>
              <a:ext cx="1168400" cy="800100"/>
            </a:xfrm>
            <a:prstGeom prst="rect">
              <a:avLst/>
            </a:prstGeom>
          </p:spPr>
        </p:pic>
        <p:pic>
          <p:nvPicPr>
            <p:cNvPr id="30" name="Image 29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93727" y="1308100"/>
              <a:ext cx="1625600" cy="558800"/>
            </a:xfrm>
            <a:prstGeom prst="rect">
              <a:avLst/>
            </a:prstGeom>
          </p:spPr>
        </p:pic>
        <p:pic>
          <p:nvPicPr>
            <p:cNvPr id="31" name="Image 30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60" t="25958" r="9786" b="27659"/>
            <a:stretch/>
          </p:blipFill>
          <p:spPr bwMode="auto">
            <a:xfrm>
              <a:off x="8241051" y="965199"/>
              <a:ext cx="1536700" cy="86360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32" name="Image 31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23351" y="1117600"/>
              <a:ext cx="1752600" cy="736600"/>
            </a:xfrm>
            <a:prstGeom prst="rect">
              <a:avLst/>
            </a:prstGeom>
          </p:spPr>
        </p:pic>
      </p:grpSp>
      <p:pic>
        <p:nvPicPr>
          <p:cNvPr id="33" name="Image 32" descr="logo IMT Lille Douai"/>
          <p:cNvPicPr/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5874" y="4864331"/>
            <a:ext cx="1526406" cy="7638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Picture 2" descr="Résultat de recherche d'images pour &quot;nouveau logo université lille&quot;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4990444"/>
            <a:ext cx="1296144" cy="434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Image 34"/>
          <p:cNvPicPr/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3316" y="5736027"/>
            <a:ext cx="1412875" cy="462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974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ctrTitle"/>
          </p:nvPr>
        </p:nvSpPr>
        <p:spPr>
          <a:xfrm>
            <a:off x="0" y="283390"/>
            <a:ext cx="8892480" cy="938535"/>
          </a:xfrm>
        </p:spPr>
        <p:txBody>
          <a:bodyPr>
            <a:noAutofit/>
          </a:bodyPr>
          <a:lstStyle/>
          <a:p>
            <a:r>
              <a:rPr lang="en-GB" sz="3200" b="1" u="sng" dirty="0" smtClean="0">
                <a:solidFill>
                  <a:schemeClr val="tx2"/>
                </a:solidFill>
              </a:rPr>
              <a:t>When are on site characterisation technologies used on sediment valorisation projects? </a:t>
            </a:r>
            <a:endParaRPr lang="en-GB" sz="3200" b="1" u="sng" dirty="0">
              <a:solidFill>
                <a:schemeClr val="tx2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072571"/>
            <a:ext cx="1656184" cy="668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539552" y="1412776"/>
            <a:ext cx="8352928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GB" sz="2800" b="1" dirty="0" smtClean="0"/>
              <a:t>On-site characterisation technologies can be profitably used at several stages: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chemeClr val="tx2"/>
                </a:solidFill>
              </a:rPr>
              <a:t>during detailed sediment mapping prior to dredging,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chemeClr val="tx2"/>
                </a:solidFill>
              </a:rPr>
              <a:t>during dredging operations, to allow a better management of each load, according to contamination and reuse suitability,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chemeClr val="tx2"/>
                </a:solidFill>
              </a:rPr>
              <a:t>for selective storage and processing of sediments stocks on land,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chemeClr val="tx2"/>
                </a:solidFill>
              </a:rPr>
              <a:t>during the application of reused sediments.</a:t>
            </a:r>
            <a:endParaRPr lang="en-GB" sz="2800" dirty="0">
              <a:solidFill>
                <a:schemeClr val="tx2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563888" y="5922947"/>
            <a:ext cx="521912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u="sng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(Valorisation = Beneficial use)</a:t>
            </a:r>
            <a:endParaRPr lang="en-GB" sz="3200" b="1" u="sng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39254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ctrTitle"/>
          </p:nvPr>
        </p:nvSpPr>
        <p:spPr>
          <a:xfrm>
            <a:off x="0" y="283390"/>
            <a:ext cx="8892480" cy="938535"/>
          </a:xfrm>
        </p:spPr>
        <p:txBody>
          <a:bodyPr>
            <a:noAutofit/>
          </a:bodyPr>
          <a:lstStyle/>
          <a:p>
            <a:r>
              <a:rPr lang="en-GB" sz="3200" b="1" u="sng" dirty="0" smtClean="0">
                <a:solidFill>
                  <a:schemeClr val="tx2"/>
                </a:solidFill>
              </a:rPr>
              <a:t>During detailed sediment mapping prior to dredging</a:t>
            </a:r>
            <a:endParaRPr lang="en-GB" sz="3200" b="1" u="sng" dirty="0">
              <a:solidFill>
                <a:schemeClr val="tx2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072571"/>
            <a:ext cx="1656184" cy="668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5323" y="1387575"/>
            <a:ext cx="5041829" cy="223132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3656" y="3785462"/>
            <a:ext cx="5505165" cy="2621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313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ctrTitle"/>
          </p:nvPr>
        </p:nvSpPr>
        <p:spPr>
          <a:xfrm>
            <a:off x="0" y="283390"/>
            <a:ext cx="8892480" cy="938535"/>
          </a:xfrm>
        </p:spPr>
        <p:txBody>
          <a:bodyPr>
            <a:noAutofit/>
          </a:bodyPr>
          <a:lstStyle/>
          <a:p>
            <a:r>
              <a:rPr lang="en-GB" sz="3200" b="1" u="sng" dirty="0" smtClean="0">
                <a:solidFill>
                  <a:schemeClr val="tx2"/>
                </a:solidFill>
              </a:rPr>
              <a:t>When are on site characterisation technologies used on sediment valorisation projects? </a:t>
            </a:r>
            <a:endParaRPr lang="en-GB" sz="3200" b="1" u="sng" dirty="0">
              <a:solidFill>
                <a:schemeClr val="tx2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072571"/>
            <a:ext cx="1656184" cy="668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539552" y="1412776"/>
            <a:ext cx="8352928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GB" sz="2800" b="1" dirty="0" smtClean="0"/>
              <a:t>On-site characterisation technologies can be profitably used at several stages: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chemeClr val="tx2"/>
                </a:solidFill>
              </a:rPr>
              <a:t>during detailed sediment mapping prior to dredging,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chemeClr val="tx2"/>
                </a:solidFill>
              </a:rPr>
              <a:t>during dredging operations, to allow a better management of each load, according to contamination and reuse suitability,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chemeClr val="tx2"/>
                </a:solidFill>
              </a:rPr>
              <a:t>for selective storage and processing of sediments stocks on land,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chemeClr val="tx2"/>
                </a:solidFill>
              </a:rPr>
              <a:t>during the application of reused sediments.</a:t>
            </a:r>
            <a:endParaRPr lang="en-GB" sz="2800" dirty="0">
              <a:solidFill>
                <a:schemeClr val="tx2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563888" y="5922947"/>
            <a:ext cx="521912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u="sng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(Valorisation = Beneficial use)</a:t>
            </a:r>
            <a:endParaRPr lang="en-GB" sz="3200" b="1" u="sng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277994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ctrTitle"/>
          </p:nvPr>
        </p:nvSpPr>
        <p:spPr>
          <a:xfrm>
            <a:off x="0" y="476672"/>
            <a:ext cx="8892480" cy="938535"/>
          </a:xfrm>
        </p:spPr>
        <p:txBody>
          <a:bodyPr>
            <a:noAutofit/>
          </a:bodyPr>
          <a:lstStyle/>
          <a:p>
            <a:r>
              <a:rPr lang="en-GB" sz="3200" b="1" u="sng" dirty="0" smtClean="0">
                <a:solidFill>
                  <a:schemeClr val="tx2"/>
                </a:solidFill>
              </a:rPr>
              <a:t>During dredging operations, to allow a better management of each load, according to contamination and reuse suitability</a:t>
            </a:r>
            <a:endParaRPr lang="en-GB" sz="3200" b="1" u="sng" dirty="0">
              <a:solidFill>
                <a:schemeClr val="tx2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072571"/>
            <a:ext cx="1656184" cy="668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D:\Documents\lemiere\Travail\GeDSeT\Photos\100617_depot_Lens\Photo 25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552" y="2800614"/>
            <a:ext cx="2430000" cy="32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D:\Documents\lemiere\Travail\GeDSeT\CapMos\Tech\photos\P127029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50112" y="2342372"/>
            <a:ext cx="2430000" cy="32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D:\Documents\lemiere\Travail\GeDSeT\Photos\100628_depot_Lens\P113003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60472" y="2125614"/>
            <a:ext cx="3060000" cy="229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362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ctrTitle"/>
          </p:nvPr>
        </p:nvSpPr>
        <p:spPr>
          <a:xfrm>
            <a:off x="0" y="283390"/>
            <a:ext cx="8892480" cy="938535"/>
          </a:xfrm>
        </p:spPr>
        <p:txBody>
          <a:bodyPr>
            <a:noAutofit/>
          </a:bodyPr>
          <a:lstStyle/>
          <a:p>
            <a:r>
              <a:rPr lang="en-GB" sz="3200" b="1" u="sng" dirty="0" smtClean="0">
                <a:solidFill>
                  <a:schemeClr val="tx2"/>
                </a:solidFill>
              </a:rPr>
              <a:t>When are on site characterisation technologies used on sediment valorisation projects? </a:t>
            </a:r>
            <a:endParaRPr lang="en-GB" sz="3200" b="1" u="sng" dirty="0">
              <a:solidFill>
                <a:schemeClr val="tx2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072571"/>
            <a:ext cx="1656184" cy="668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539552" y="1412776"/>
            <a:ext cx="8352928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GB" sz="2800" b="1" dirty="0" smtClean="0"/>
              <a:t>On-site characterisation technologies can be profitably used at several stages: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chemeClr val="tx2"/>
                </a:solidFill>
              </a:rPr>
              <a:t>during detailed sediment mapping prior to dredging,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chemeClr val="tx2"/>
                </a:solidFill>
              </a:rPr>
              <a:t>during dredging operations, to allow a better management of each load, according to contamination and reuse suitability,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chemeClr val="tx2"/>
                </a:solidFill>
              </a:rPr>
              <a:t>for selective storage and processing of sediments stocks on land,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chemeClr val="tx2"/>
                </a:solidFill>
              </a:rPr>
              <a:t>during the application of reused sediments.</a:t>
            </a:r>
            <a:endParaRPr lang="en-GB" sz="2800" dirty="0">
              <a:solidFill>
                <a:schemeClr val="tx2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563888" y="5922947"/>
            <a:ext cx="521912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u="sng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(Valorisation = Beneficial use)</a:t>
            </a:r>
            <a:endParaRPr lang="en-GB" sz="3200" b="1" u="sng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679276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ctrTitle"/>
          </p:nvPr>
        </p:nvSpPr>
        <p:spPr>
          <a:xfrm>
            <a:off x="23446" y="136521"/>
            <a:ext cx="6490842" cy="1345410"/>
          </a:xfrm>
        </p:spPr>
        <p:txBody>
          <a:bodyPr>
            <a:noAutofit/>
          </a:bodyPr>
          <a:lstStyle/>
          <a:p>
            <a:r>
              <a:rPr lang="en-GB" sz="3200" b="1" u="sng" dirty="0" smtClean="0">
                <a:solidFill>
                  <a:schemeClr val="tx2"/>
                </a:solidFill>
              </a:rPr>
              <a:t>For selective storage and processing</a:t>
            </a:r>
            <a:br>
              <a:rPr lang="en-GB" sz="3200" b="1" u="sng" dirty="0" smtClean="0">
                <a:solidFill>
                  <a:schemeClr val="tx2"/>
                </a:solidFill>
              </a:rPr>
            </a:br>
            <a:r>
              <a:rPr lang="en-GB" sz="3200" b="1" u="sng" dirty="0" smtClean="0">
                <a:solidFill>
                  <a:schemeClr val="tx2"/>
                </a:solidFill>
              </a:rPr>
              <a:t> of sediments stocks on land</a:t>
            </a:r>
            <a:endParaRPr lang="en-GB" sz="2900" b="1" u="sng" dirty="0">
              <a:solidFill>
                <a:schemeClr val="tx2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072571"/>
            <a:ext cx="1656184" cy="668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163"/>
          <a:stretch>
            <a:fillRect/>
          </a:stretch>
        </p:blipFill>
        <p:spPr bwMode="auto">
          <a:xfrm>
            <a:off x="387227" y="3792673"/>
            <a:ext cx="8547100" cy="14811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 descr="D:\Documents\lemiere\Travail\GeDSeT\Photos\110520Sedisol\P115088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0841" y="2085068"/>
            <a:ext cx="2422525" cy="181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 descr="D:\Documents\lemiere\Travail\GeDSeT\Photos\110520Sedisol\P115088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0842" y="511869"/>
            <a:ext cx="2422525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re 2"/>
          <p:cNvSpPr txBox="1">
            <a:spLocks/>
          </p:cNvSpPr>
          <p:nvPr/>
        </p:nvSpPr>
        <p:spPr>
          <a:xfrm>
            <a:off x="371838" y="5000486"/>
            <a:ext cx="1800200" cy="13454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800" dirty="0" smtClean="0">
                <a:solidFill>
                  <a:schemeClr val="tx2"/>
                </a:solidFill>
              </a:rPr>
              <a:t>Unloading destination handling:</a:t>
            </a:r>
            <a:endParaRPr lang="en-GB" sz="1800" dirty="0">
              <a:solidFill>
                <a:schemeClr val="tx2"/>
              </a:solidFill>
            </a:endParaRPr>
          </a:p>
        </p:txBody>
      </p:sp>
      <p:sp>
        <p:nvSpPr>
          <p:cNvPr id="14" name="Titre 2"/>
          <p:cNvSpPr txBox="1">
            <a:spLocks/>
          </p:cNvSpPr>
          <p:nvPr/>
        </p:nvSpPr>
        <p:spPr>
          <a:xfrm>
            <a:off x="2915816" y="4998947"/>
            <a:ext cx="2037259" cy="13454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800" dirty="0" smtClean="0">
                <a:solidFill>
                  <a:schemeClr val="tx2"/>
                </a:solidFill>
              </a:rPr>
              <a:t>Low concentration valorisation </a:t>
            </a:r>
            <a:br>
              <a:rPr lang="en-GB" sz="1800" dirty="0" smtClean="0">
                <a:solidFill>
                  <a:schemeClr val="tx2"/>
                </a:solidFill>
              </a:rPr>
            </a:br>
            <a:r>
              <a:rPr lang="en-GB" sz="1800" dirty="0" smtClean="0">
                <a:solidFill>
                  <a:schemeClr val="tx2"/>
                </a:solidFill>
              </a:rPr>
              <a:t>direct shipping</a:t>
            </a:r>
            <a:endParaRPr lang="en-GB" sz="1800" dirty="0">
              <a:solidFill>
                <a:schemeClr val="tx2"/>
              </a:solidFill>
            </a:endParaRPr>
          </a:p>
        </p:txBody>
      </p:sp>
      <p:sp>
        <p:nvSpPr>
          <p:cNvPr id="15" name="Titre 2"/>
          <p:cNvSpPr txBox="1">
            <a:spLocks/>
          </p:cNvSpPr>
          <p:nvPr/>
        </p:nvSpPr>
        <p:spPr>
          <a:xfrm>
            <a:off x="4968464" y="4998947"/>
            <a:ext cx="2037259" cy="13454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800" dirty="0" smtClean="0">
                <a:solidFill>
                  <a:schemeClr val="tx2"/>
                </a:solidFill>
              </a:rPr>
              <a:t>High concentration HW disposal</a:t>
            </a:r>
            <a:br>
              <a:rPr lang="en-GB" sz="1800" dirty="0" smtClean="0">
                <a:solidFill>
                  <a:schemeClr val="tx2"/>
                </a:solidFill>
              </a:rPr>
            </a:br>
            <a:r>
              <a:rPr lang="en-GB" sz="1800" dirty="0" smtClean="0">
                <a:solidFill>
                  <a:schemeClr val="tx2"/>
                </a:solidFill>
              </a:rPr>
              <a:t>direct shipping</a:t>
            </a:r>
            <a:endParaRPr lang="en-GB" sz="1800" dirty="0">
              <a:solidFill>
                <a:schemeClr val="tx2"/>
              </a:solidFill>
            </a:endParaRPr>
          </a:p>
        </p:txBody>
      </p:sp>
      <p:sp>
        <p:nvSpPr>
          <p:cNvPr id="16" name="Titre 2"/>
          <p:cNvSpPr txBox="1">
            <a:spLocks/>
          </p:cNvSpPr>
          <p:nvPr/>
        </p:nvSpPr>
        <p:spPr>
          <a:xfrm>
            <a:off x="6973268" y="4998947"/>
            <a:ext cx="2037259" cy="13454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800" dirty="0" smtClean="0">
                <a:solidFill>
                  <a:schemeClr val="tx2"/>
                </a:solidFill>
              </a:rPr>
              <a:t>Near thresholds treatment unloading, storage</a:t>
            </a:r>
            <a:endParaRPr lang="en-GB" sz="1800" dirty="0">
              <a:solidFill>
                <a:schemeClr val="tx2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224155" y="1402321"/>
            <a:ext cx="630061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 </a:t>
            </a:r>
            <a:r>
              <a:rPr lang="en-GB" sz="2800" dirty="0" smtClean="0">
                <a:solidFill>
                  <a:schemeClr val="tx2"/>
                </a:solidFill>
              </a:rPr>
              <a:t>Required:</a:t>
            </a:r>
          </a:p>
          <a:p>
            <a:pPr marL="457200" indent="-457200">
              <a:buClr>
                <a:schemeClr val="tx2"/>
              </a:buClr>
              <a:buSzPct val="150000"/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chemeClr val="tx2"/>
                </a:solidFill>
              </a:rPr>
              <a:t>Quick on-site analysis of contamination</a:t>
            </a:r>
          </a:p>
          <a:p>
            <a:pPr marL="457200" indent="-457200">
              <a:buClr>
                <a:schemeClr val="tx2"/>
              </a:buClr>
              <a:buSzPct val="150000"/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chemeClr val="tx2"/>
                </a:solidFill>
              </a:rPr>
              <a:t>Sediment treatment facility on the canal or the port, or</a:t>
            </a:r>
          </a:p>
          <a:p>
            <a:pPr marL="457200" indent="-457200">
              <a:buClr>
                <a:schemeClr val="tx2"/>
              </a:buClr>
              <a:buSzPct val="150000"/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chemeClr val="tx2"/>
                </a:solidFill>
              </a:rPr>
              <a:t>Selective storage facility.</a:t>
            </a:r>
            <a:endParaRPr lang="en-GB" sz="2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5388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ctrTitle"/>
          </p:nvPr>
        </p:nvSpPr>
        <p:spPr>
          <a:xfrm>
            <a:off x="75709" y="141878"/>
            <a:ext cx="8910881" cy="1204247"/>
          </a:xfrm>
        </p:spPr>
        <p:txBody>
          <a:bodyPr>
            <a:noAutofit/>
          </a:bodyPr>
          <a:lstStyle/>
          <a:p>
            <a:r>
              <a:rPr lang="en-GB" sz="3200" b="1" u="sng" dirty="0" smtClean="0">
                <a:solidFill>
                  <a:schemeClr val="tx2"/>
                </a:solidFill>
              </a:rPr>
              <a:t>During the application of reused sediments, for checking:</a:t>
            </a:r>
            <a:endParaRPr lang="en-GB" sz="2900" b="1" u="sng" dirty="0">
              <a:solidFill>
                <a:schemeClr val="tx2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072571"/>
            <a:ext cx="1656184" cy="668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75710" y="1196752"/>
            <a:ext cx="906829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chemeClr val="tx2"/>
              </a:buClr>
              <a:buSzPct val="150000"/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chemeClr val="tx2"/>
                </a:solidFill>
              </a:rPr>
              <a:t>the product homogeneity, and its suitability to the task,</a:t>
            </a:r>
          </a:p>
          <a:p>
            <a:pPr marL="457200" indent="-457200">
              <a:buClr>
                <a:schemeClr val="tx2"/>
              </a:buClr>
              <a:buSzPct val="150000"/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chemeClr val="tx2"/>
                </a:solidFill>
              </a:rPr>
              <a:t>its contaminant contents to ensure environmental safety,</a:t>
            </a:r>
          </a:p>
          <a:p>
            <a:pPr marL="457200" indent="-457200">
              <a:buClr>
                <a:schemeClr val="tx2"/>
              </a:buClr>
              <a:buSzPct val="150000"/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chemeClr val="tx2"/>
                </a:solidFill>
              </a:rPr>
              <a:t>and to provide public information on the long term behaviour of sediments, and on contaminants emissions from the works.</a:t>
            </a:r>
            <a:endParaRPr lang="en-GB" sz="2800" dirty="0">
              <a:solidFill>
                <a:schemeClr val="tx2"/>
              </a:solidFill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52" y="3455262"/>
            <a:ext cx="2880000" cy="2386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2929022"/>
            <a:ext cx="2880000" cy="2138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12" t="58622" r="24882" b="1624"/>
          <a:stretch/>
        </p:blipFill>
        <p:spPr bwMode="auto">
          <a:xfrm>
            <a:off x="3300652" y="4648576"/>
            <a:ext cx="2880000" cy="1899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Rectangle 19"/>
          <p:cNvSpPr/>
          <p:nvPr/>
        </p:nvSpPr>
        <p:spPr>
          <a:xfrm>
            <a:off x="6264073" y="5347286"/>
            <a:ext cx="232864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0" dirty="0" smtClean="0">
                <a:solidFill>
                  <a:schemeClr val="tx2"/>
                </a:solidFill>
              </a:rPr>
              <a:t>photos Lille </a:t>
            </a:r>
            <a:r>
              <a:rPr lang="en-GB" b="0" dirty="0" err="1" smtClean="0">
                <a:solidFill>
                  <a:schemeClr val="tx2"/>
                </a:solidFill>
              </a:rPr>
              <a:t>Métropole</a:t>
            </a:r>
            <a:r>
              <a:rPr lang="en-GB" b="0" dirty="0" smtClean="0">
                <a:solidFill>
                  <a:schemeClr val="tx2"/>
                </a:solidFill>
              </a:rPr>
              <a:t>/ Dunkirk port/ </a:t>
            </a:r>
            <a:r>
              <a:rPr lang="en-GB" b="0" dirty="0" err="1" smtClean="0">
                <a:solidFill>
                  <a:schemeClr val="tx2"/>
                </a:solidFill>
              </a:rPr>
              <a:t>Sedilab</a:t>
            </a:r>
            <a:endParaRPr lang="en-GB" b="0" dirty="0" smtClean="0">
              <a:solidFill>
                <a:schemeClr val="tx2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52362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ctrTitle"/>
          </p:nvPr>
        </p:nvSpPr>
        <p:spPr>
          <a:xfrm>
            <a:off x="23374" y="-42414"/>
            <a:ext cx="3920227" cy="834793"/>
          </a:xfrm>
        </p:spPr>
        <p:txBody>
          <a:bodyPr>
            <a:noAutofit/>
          </a:bodyPr>
          <a:lstStyle/>
          <a:p>
            <a:r>
              <a:rPr lang="en-GB" sz="3200" b="1" u="sng" dirty="0" smtClean="0">
                <a:solidFill>
                  <a:schemeClr val="tx2"/>
                </a:solidFill>
              </a:rPr>
              <a:t>Technologies: pXRF</a:t>
            </a:r>
            <a:endParaRPr lang="en-GB" sz="2900" b="1" u="sng" dirty="0">
              <a:solidFill>
                <a:schemeClr val="tx2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072571"/>
            <a:ext cx="1656184" cy="668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23374" y="725280"/>
            <a:ext cx="4895668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8288" indent="-268288">
              <a:buClr>
                <a:schemeClr val="tx2"/>
              </a:buClr>
              <a:buSzPct val="150000"/>
              <a:buFont typeface="Arial" panose="020B0604020202020204" pitchFamily="34" charset="0"/>
              <a:buChar char="•"/>
            </a:pPr>
            <a:r>
              <a:rPr lang="en-GB" sz="2300" dirty="0" smtClean="0">
                <a:solidFill>
                  <a:schemeClr val="tx2"/>
                </a:solidFill>
              </a:rPr>
              <a:t>pXRF allows routine measurements for structural elements and for many inorganic contaminants,</a:t>
            </a:r>
          </a:p>
          <a:p>
            <a:pPr marL="268288" indent="-268288">
              <a:buClr>
                <a:schemeClr val="tx2"/>
              </a:buClr>
              <a:buSzPct val="150000"/>
              <a:buFont typeface="Arial" panose="020B0604020202020204" pitchFamily="34" charset="0"/>
              <a:buChar char="•"/>
            </a:pPr>
            <a:r>
              <a:rPr lang="en-GB" sz="2300" dirty="0" smtClean="0">
                <a:solidFill>
                  <a:schemeClr val="tx2"/>
                </a:solidFill>
              </a:rPr>
              <a:t>pXRF sensitivity is sufficient for the discrimination of contaminated sediments,</a:t>
            </a:r>
          </a:p>
          <a:p>
            <a:pPr marL="268288" indent="-268288">
              <a:buClr>
                <a:schemeClr val="tx2"/>
              </a:buClr>
              <a:buSzPct val="150000"/>
              <a:buFont typeface="Arial" panose="020B0604020202020204" pitchFamily="34" charset="0"/>
              <a:buChar char="•"/>
            </a:pPr>
            <a:r>
              <a:rPr lang="en-GB" sz="2300" dirty="0" smtClean="0">
                <a:solidFill>
                  <a:schemeClr val="tx2"/>
                </a:solidFill>
              </a:rPr>
              <a:t>sampling is done by traditional methods (auger coring…),</a:t>
            </a:r>
          </a:p>
          <a:p>
            <a:pPr marL="268288" indent="-268288">
              <a:buClr>
                <a:schemeClr val="tx2"/>
              </a:buClr>
              <a:buSzPct val="150000"/>
              <a:buFont typeface="Arial" panose="020B0604020202020204" pitchFamily="34" charset="0"/>
              <a:buChar char="•"/>
            </a:pPr>
            <a:r>
              <a:rPr lang="en-GB" sz="2300" dirty="0" smtClean="0">
                <a:solidFill>
                  <a:schemeClr val="tx2"/>
                </a:solidFill>
              </a:rPr>
              <a:t>sample is partly dehydrated using a hand press for semi-liquid sediment,</a:t>
            </a:r>
          </a:p>
          <a:p>
            <a:pPr marL="268288" indent="-268288">
              <a:buClr>
                <a:schemeClr val="tx2"/>
              </a:buClr>
              <a:buSzPct val="150000"/>
              <a:buFont typeface="Arial" panose="020B0604020202020204" pitchFamily="34" charset="0"/>
              <a:buChar char="•"/>
            </a:pPr>
            <a:r>
              <a:rPr lang="en-GB" sz="2300" dirty="0" smtClean="0">
                <a:solidFill>
                  <a:schemeClr val="tx2"/>
                </a:solidFill>
              </a:rPr>
              <a:t>pXRF analysis is performed immediately on the sample disc,</a:t>
            </a:r>
          </a:p>
          <a:p>
            <a:pPr marL="268288" indent="-268288">
              <a:buClr>
                <a:schemeClr val="tx2"/>
              </a:buClr>
              <a:buSzPct val="150000"/>
              <a:buFont typeface="Arial" panose="020B0604020202020204" pitchFamily="34" charset="0"/>
              <a:buChar char="•"/>
            </a:pPr>
            <a:r>
              <a:rPr lang="en-GB" sz="2300" dirty="0" smtClean="0">
                <a:solidFill>
                  <a:schemeClr val="tx2"/>
                </a:solidFill>
              </a:rPr>
              <a:t>or on solid-sample, pXRF analysis is performed directly on the flat surface.</a:t>
            </a:r>
            <a:endParaRPr lang="en-GB" sz="2300" dirty="0">
              <a:solidFill>
                <a:schemeClr val="tx2"/>
              </a:solidFill>
            </a:endParaRPr>
          </a:p>
        </p:txBody>
      </p:sp>
      <p:pic>
        <p:nvPicPr>
          <p:cNvPr id="9" name="Picture 4" descr="D:\Documents\lemiere\Travail\GeDSeT\Photos\111017Ronquieres\P118045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15"/>
          <a:stretch/>
        </p:blipFill>
        <p:spPr bwMode="auto">
          <a:xfrm>
            <a:off x="4895668" y="367670"/>
            <a:ext cx="1620000" cy="1749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5" descr="D:\Documents\lemiere\Travail\GeDSeT\Photos\111017Ronquieres\P118034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9359" y="2172780"/>
            <a:ext cx="162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D:\Documents\lemiere\Travail\GeDSeT\CapMos\Tech\photos\P127029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1251" y="2172780"/>
            <a:ext cx="162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12941" y="4615508"/>
            <a:ext cx="2261820" cy="1696365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3488" y="4479957"/>
            <a:ext cx="2195736" cy="1646802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13099" y="577937"/>
            <a:ext cx="2250258" cy="1264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583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ctrTitle"/>
          </p:nvPr>
        </p:nvSpPr>
        <p:spPr>
          <a:xfrm>
            <a:off x="1835695" y="1546470"/>
            <a:ext cx="5760640" cy="834793"/>
          </a:xfrm>
        </p:spPr>
        <p:txBody>
          <a:bodyPr>
            <a:noAutofit/>
          </a:bodyPr>
          <a:lstStyle/>
          <a:p>
            <a:r>
              <a:rPr lang="en-US" sz="3200" b="1" u="sng" dirty="0">
                <a:solidFill>
                  <a:schemeClr val="tx2"/>
                </a:solidFill>
                <a:latin typeface="Open Sans"/>
                <a:cs typeface="Open Sans"/>
              </a:rPr>
              <a:t>Case studies: </a:t>
            </a:r>
            <a:br>
              <a:rPr lang="en-US" sz="3200" b="1" u="sng" dirty="0">
                <a:solidFill>
                  <a:schemeClr val="tx2"/>
                </a:solidFill>
                <a:latin typeface="Open Sans"/>
                <a:cs typeface="Open Sans"/>
              </a:rPr>
            </a:br>
            <a:r>
              <a:rPr lang="en-US" sz="3200" b="1" u="sng" dirty="0">
                <a:solidFill>
                  <a:schemeClr val="tx2"/>
                </a:solidFill>
                <a:latin typeface="Open Sans"/>
                <a:cs typeface="Open Sans"/>
              </a:rPr>
              <a:t>TD26, Saint Omer, France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072571"/>
            <a:ext cx="1656184" cy="668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990" y="2989709"/>
            <a:ext cx="8340051" cy="2700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883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ctrTitle"/>
          </p:nvPr>
        </p:nvSpPr>
        <p:spPr>
          <a:xfrm>
            <a:off x="40142" y="371793"/>
            <a:ext cx="9120626" cy="834793"/>
          </a:xfrm>
        </p:spPr>
        <p:txBody>
          <a:bodyPr>
            <a:noAutofit/>
          </a:bodyPr>
          <a:lstStyle/>
          <a:p>
            <a:r>
              <a:rPr lang="en-GB" sz="3200" b="1" u="sng" dirty="0" smtClean="0">
                <a:solidFill>
                  <a:schemeClr val="tx2"/>
                </a:solidFill>
              </a:rPr>
              <a:t>TD26, Saint Omer: an historic disposal site for </a:t>
            </a:r>
            <a:r>
              <a:rPr lang="en-GB" sz="3200" b="1" u="sng" dirty="0" err="1" smtClean="0">
                <a:solidFill>
                  <a:schemeClr val="tx2"/>
                </a:solidFill>
              </a:rPr>
              <a:t>dredgings</a:t>
            </a:r>
            <a:r>
              <a:rPr lang="en-GB" sz="3200" b="1" u="sng" dirty="0" smtClean="0">
                <a:solidFill>
                  <a:schemeClr val="tx2"/>
                </a:solidFill>
              </a:rPr>
              <a:t>...</a:t>
            </a:r>
            <a:endParaRPr lang="en-GB" sz="2900" b="1" u="sng" dirty="0">
              <a:solidFill>
                <a:schemeClr val="tx2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072571"/>
            <a:ext cx="1656184" cy="668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323528" y="1555029"/>
            <a:ext cx="842493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8288" indent="-268288">
              <a:buClr>
                <a:schemeClr val="tx2"/>
              </a:buClr>
              <a:buSzPct val="150000"/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chemeClr val="tx2"/>
                </a:solidFill>
              </a:rPr>
              <a:t>Sediments were dehydrated and maturated  during decades in storage, becoming increasingly similar to soil.</a:t>
            </a:r>
          </a:p>
          <a:p>
            <a:pPr marL="268288" indent="-268288">
              <a:buClr>
                <a:schemeClr val="tx2"/>
              </a:buClr>
              <a:buSzPct val="150000"/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chemeClr val="tx2"/>
                </a:solidFill>
              </a:rPr>
              <a:t>High OM content grants fertility and hydraulic properties are desirable for water-related civil works (dikes, backfill, landscaping).</a:t>
            </a:r>
            <a:endParaRPr lang="en-GB" sz="2800" dirty="0">
              <a:solidFill>
                <a:schemeClr val="tx2"/>
              </a:solidFill>
            </a:endParaRPr>
          </a:p>
        </p:txBody>
      </p:sp>
      <p:sp>
        <p:nvSpPr>
          <p:cNvPr id="15" name="Titre 1"/>
          <p:cNvSpPr txBox="1">
            <a:spLocks/>
          </p:cNvSpPr>
          <p:nvPr/>
        </p:nvSpPr>
        <p:spPr bwMode="auto">
          <a:xfrm>
            <a:off x="654078" y="4581128"/>
            <a:ext cx="7859217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sz="3200" b="0" kern="0" dirty="0" smtClean="0">
                <a:solidFill>
                  <a:schemeClr val="tx2"/>
                </a:solidFill>
              </a:rPr>
              <a:t>... Twenty years later, a stock of usable mineral matter.</a:t>
            </a:r>
            <a:endParaRPr lang="en-GB" sz="3200" b="0" kern="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3236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ctrTitle"/>
          </p:nvPr>
        </p:nvSpPr>
        <p:spPr>
          <a:xfrm>
            <a:off x="23374" y="101663"/>
            <a:ext cx="9120626" cy="834793"/>
          </a:xfrm>
        </p:spPr>
        <p:txBody>
          <a:bodyPr>
            <a:noAutofit/>
          </a:bodyPr>
          <a:lstStyle/>
          <a:p>
            <a:r>
              <a:rPr lang="en-GB" sz="3200" b="1" u="sng" dirty="0" smtClean="0">
                <a:solidFill>
                  <a:schemeClr val="tx2"/>
                </a:solidFill>
              </a:rPr>
              <a:t>TD26, Saint Omer: Former sediment disposal site</a:t>
            </a:r>
            <a:endParaRPr lang="en-GB" sz="2900" b="1" u="sng" dirty="0">
              <a:solidFill>
                <a:schemeClr val="tx2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072571"/>
            <a:ext cx="1656184" cy="668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3347864" y="1041589"/>
            <a:ext cx="5763761" cy="541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  <a:buClr>
                <a:schemeClr val="tx2"/>
              </a:buClr>
              <a:buSzPct val="150000"/>
            </a:pPr>
            <a:r>
              <a:rPr lang="en-GB" sz="2800" b="1" dirty="0" smtClean="0">
                <a:solidFill>
                  <a:schemeClr val="tx2"/>
                </a:solidFill>
              </a:rPr>
              <a:t>Aims: </a:t>
            </a:r>
            <a:r>
              <a:rPr lang="en-GB" sz="2800" dirty="0" smtClean="0">
                <a:solidFill>
                  <a:schemeClr val="tx2"/>
                </a:solidFill>
              </a:rPr>
              <a:t>To promote sustainable dredged sediment reuse (landscaping, cycle paths, dikes).</a:t>
            </a:r>
          </a:p>
          <a:p>
            <a:pPr>
              <a:spcAft>
                <a:spcPts val="300"/>
              </a:spcAft>
              <a:buClr>
                <a:schemeClr val="tx2"/>
              </a:buClr>
              <a:buSzPct val="150000"/>
            </a:pPr>
            <a:r>
              <a:rPr lang="en-GB" sz="2800" dirty="0" smtClean="0">
                <a:solidFill>
                  <a:schemeClr val="tx2"/>
                </a:solidFill>
              </a:rPr>
              <a:t>Mature sediment: 14 to 40 years old.</a:t>
            </a:r>
          </a:p>
          <a:p>
            <a:pPr>
              <a:spcAft>
                <a:spcPts val="300"/>
              </a:spcAft>
              <a:buClr>
                <a:schemeClr val="tx2"/>
              </a:buClr>
              <a:buSzPct val="150000"/>
            </a:pPr>
            <a:r>
              <a:rPr lang="en-GB" sz="2800" dirty="0" smtClean="0">
                <a:solidFill>
                  <a:schemeClr val="tx2"/>
                </a:solidFill>
              </a:rPr>
              <a:t>Sediments are now comparable to soil in terms of water content and mechanical behaviour.</a:t>
            </a:r>
          </a:p>
          <a:p>
            <a:pPr>
              <a:spcAft>
                <a:spcPts val="300"/>
              </a:spcAft>
              <a:buClr>
                <a:schemeClr val="tx2"/>
              </a:buClr>
              <a:buSzPct val="150000"/>
            </a:pPr>
            <a:r>
              <a:rPr lang="en-GB" sz="2800" dirty="0" smtClean="0">
                <a:solidFill>
                  <a:schemeClr val="tx2"/>
                </a:solidFill>
              </a:rPr>
              <a:t>Sediments were analysed similarly to raw soil with pXRF at &lt; 15 m intervals.</a:t>
            </a:r>
          </a:p>
          <a:p>
            <a:pPr>
              <a:spcAft>
                <a:spcPts val="300"/>
              </a:spcAft>
              <a:buClr>
                <a:schemeClr val="tx2"/>
              </a:buClr>
              <a:buSzPct val="150000"/>
            </a:pPr>
            <a:r>
              <a:rPr lang="en-GB" sz="2800" dirty="0" smtClean="0">
                <a:solidFill>
                  <a:schemeClr val="tx2"/>
                </a:solidFill>
              </a:rPr>
              <a:t>No dehydration by filter press was needed to reach standard water contents (25-35%). </a:t>
            </a:r>
            <a:endParaRPr lang="en-GB" sz="2800" dirty="0">
              <a:solidFill>
                <a:schemeClr val="tx2"/>
              </a:solidFill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" t="-352"/>
          <a:stretch/>
        </p:blipFill>
        <p:spPr>
          <a:xfrm rot="5400000">
            <a:off x="648772" y="3677334"/>
            <a:ext cx="2229511" cy="2299377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8" y="1302934"/>
            <a:ext cx="2880000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258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ctrTitle"/>
          </p:nvPr>
        </p:nvSpPr>
        <p:spPr>
          <a:xfrm>
            <a:off x="40142" y="371793"/>
            <a:ext cx="9120626" cy="834793"/>
          </a:xfrm>
        </p:spPr>
        <p:txBody>
          <a:bodyPr>
            <a:noAutofit/>
          </a:bodyPr>
          <a:lstStyle/>
          <a:p>
            <a:r>
              <a:rPr lang="en-US" sz="3200" b="1" u="sng" dirty="0">
                <a:solidFill>
                  <a:schemeClr val="tx2"/>
                </a:solidFill>
              </a:rPr>
              <a:t>TD26, Saint Omer: </a:t>
            </a:r>
            <a:r>
              <a:rPr lang="en-US" sz="3200" b="1" u="sng" dirty="0" smtClean="0">
                <a:solidFill>
                  <a:schemeClr val="tx2"/>
                </a:solidFill>
              </a:rPr>
              <a:t>Valorisation </a:t>
            </a:r>
            <a:r>
              <a:rPr lang="en-US" sz="3200" b="1" u="sng" dirty="0">
                <a:solidFill>
                  <a:schemeClr val="tx2"/>
                </a:solidFill>
              </a:rPr>
              <a:t>of sediments from old disposal sites for flood protection </a:t>
            </a:r>
            <a:r>
              <a:rPr lang="en-US" sz="3200" b="1" u="sng" dirty="0" smtClean="0">
                <a:solidFill>
                  <a:schemeClr val="tx2"/>
                </a:solidFill>
              </a:rPr>
              <a:t>works</a:t>
            </a:r>
            <a:endParaRPr lang="fr-BE" sz="2900" b="1" u="sng" dirty="0">
              <a:solidFill>
                <a:schemeClr val="tx2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072571"/>
            <a:ext cx="1656184" cy="668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387987" y="1916832"/>
            <a:ext cx="842493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8288" indent="-268288">
              <a:buClr>
                <a:schemeClr val="tx2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2"/>
                </a:solidFill>
              </a:rPr>
              <a:t>Hydraulic engineering is necessary for flood protection and climate change </a:t>
            </a:r>
            <a:r>
              <a:rPr lang="en-US" sz="2800" dirty="0" smtClean="0">
                <a:solidFill>
                  <a:schemeClr val="tx2"/>
                </a:solidFill>
              </a:rPr>
              <a:t>mitigation.</a:t>
            </a:r>
            <a:endParaRPr lang="en-US" sz="2800" dirty="0">
              <a:solidFill>
                <a:schemeClr val="tx2"/>
              </a:solidFill>
            </a:endParaRPr>
          </a:p>
          <a:p>
            <a:pPr marL="268288" indent="-268288">
              <a:buClr>
                <a:schemeClr val="tx2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2"/>
                </a:solidFill>
              </a:rPr>
              <a:t>Dehydrated and maturated sediments from historic canal dredging can be used, but</a:t>
            </a:r>
          </a:p>
          <a:p>
            <a:pPr marL="268288" indent="-268288">
              <a:buClr>
                <a:schemeClr val="tx2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2"/>
                </a:solidFill>
              </a:rPr>
              <a:t>Need to control chemical homogeneity before and during excavation to locate possible contamination hotspots.</a:t>
            </a:r>
          </a:p>
        </p:txBody>
      </p:sp>
    </p:spTree>
    <p:extLst>
      <p:ext uri="{BB962C8B-B14F-4D97-AF65-F5344CB8AC3E}">
        <p14:creationId xmlns:p14="http://schemas.microsoft.com/office/powerpoint/2010/main" val="203187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00" t="5569" r="4714" b="6457"/>
          <a:stretch/>
        </p:blipFill>
        <p:spPr>
          <a:xfrm>
            <a:off x="323528" y="2548826"/>
            <a:ext cx="4968552" cy="3473589"/>
          </a:xfrm>
          <a:prstGeom prst="rect">
            <a:avLst/>
          </a:prstGeom>
        </p:spPr>
      </p:pic>
      <p:sp>
        <p:nvSpPr>
          <p:cNvPr id="3" name="Titre 2"/>
          <p:cNvSpPr>
            <a:spLocks noGrp="1"/>
          </p:cNvSpPr>
          <p:nvPr>
            <p:ph type="ctrTitle"/>
          </p:nvPr>
        </p:nvSpPr>
        <p:spPr>
          <a:xfrm>
            <a:off x="23374" y="101663"/>
            <a:ext cx="9120626" cy="834793"/>
          </a:xfrm>
        </p:spPr>
        <p:txBody>
          <a:bodyPr>
            <a:noAutofit/>
          </a:bodyPr>
          <a:lstStyle/>
          <a:p>
            <a:r>
              <a:rPr lang="en-US" sz="3200" b="1" u="sng" dirty="0">
                <a:solidFill>
                  <a:schemeClr val="tx2"/>
                </a:solidFill>
              </a:rPr>
              <a:t>TD26, Saint Omer: Spatial variability of metals</a:t>
            </a:r>
            <a:endParaRPr lang="fr-BE" sz="2900" b="1" u="sng" dirty="0">
              <a:solidFill>
                <a:schemeClr val="tx2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072571"/>
            <a:ext cx="1656184" cy="668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5580112" y="2857191"/>
            <a:ext cx="3387497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  <a:buClr>
                <a:schemeClr val="tx2"/>
              </a:buClr>
              <a:buSzPct val="150000"/>
            </a:pPr>
            <a:r>
              <a:rPr lang="en-US" sz="2600" dirty="0">
                <a:solidFill>
                  <a:schemeClr val="tx2"/>
                </a:solidFill>
              </a:rPr>
              <a:t>Sediments are generally homogeneous with </a:t>
            </a:r>
            <a:r>
              <a:rPr lang="en-US" sz="2600" dirty="0" err="1">
                <a:solidFill>
                  <a:schemeClr val="tx2"/>
                </a:solidFill>
              </a:rPr>
              <a:t>Pb</a:t>
            </a:r>
            <a:r>
              <a:rPr lang="en-US" sz="2600" dirty="0">
                <a:solidFill>
                  <a:schemeClr val="tx2"/>
                </a:solidFill>
              </a:rPr>
              <a:t>-Zn-Cr similar to target soils. Concentrations are higher on the north part of the storage cell (oldest area).</a:t>
            </a:r>
          </a:p>
        </p:txBody>
      </p:sp>
      <p:graphicFrame>
        <p:nvGraphicFramePr>
          <p:cNvPr id="11" name="Espace réservé du contenu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9042360"/>
              </p:ext>
            </p:extLst>
          </p:nvPr>
        </p:nvGraphicFramePr>
        <p:xfrm>
          <a:off x="3851919" y="815424"/>
          <a:ext cx="4907216" cy="200017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785561">
                  <a:extLst>
                    <a:ext uri="{9D8B030D-6E8A-4147-A177-3AD203B41FA5}">
                      <a16:colId xmlns="" xmlns:a16="http://schemas.microsoft.com/office/drawing/2014/main" val="1932524015"/>
                    </a:ext>
                  </a:extLst>
                </a:gridCol>
                <a:gridCol w="566897">
                  <a:extLst>
                    <a:ext uri="{9D8B030D-6E8A-4147-A177-3AD203B41FA5}">
                      <a16:colId xmlns="" xmlns:a16="http://schemas.microsoft.com/office/drawing/2014/main" val="526849715"/>
                    </a:ext>
                  </a:extLst>
                </a:gridCol>
                <a:gridCol w="630536">
                  <a:extLst>
                    <a:ext uri="{9D8B030D-6E8A-4147-A177-3AD203B41FA5}">
                      <a16:colId xmlns="" xmlns:a16="http://schemas.microsoft.com/office/drawing/2014/main" val="1780886056"/>
                    </a:ext>
                  </a:extLst>
                </a:gridCol>
                <a:gridCol w="584845">
                  <a:extLst>
                    <a:ext uri="{9D8B030D-6E8A-4147-A177-3AD203B41FA5}">
                      <a16:colId xmlns="" xmlns:a16="http://schemas.microsoft.com/office/drawing/2014/main" val="570728673"/>
                    </a:ext>
                  </a:extLst>
                </a:gridCol>
                <a:gridCol w="747960">
                  <a:extLst>
                    <a:ext uri="{9D8B030D-6E8A-4147-A177-3AD203B41FA5}">
                      <a16:colId xmlns="" xmlns:a16="http://schemas.microsoft.com/office/drawing/2014/main" val="3645595076"/>
                    </a:ext>
                  </a:extLst>
                </a:gridCol>
                <a:gridCol w="778534">
                  <a:extLst>
                    <a:ext uri="{9D8B030D-6E8A-4147-A177-3AD203B41FA5}">
                      <a16:colId xmlns="" xmlns:a16="http://schemas.microsoft.com/office/drawing/2014/main" val="2513041369"/>
                    </a:ext>
                  </a:extLst>
                </a:gridCol>
                <a:gridCol w="812883">
                  <a:extLst>
                    <a:ext uri="{9D8B030D-6E8A-4147-A177-3AD203B41FA5}">
                      <a16:colId xmlns="" xmlns:a16="http://schemas.microsoft.com/office/drawing/2014/main" val="2008790390"/>
                    </a:ext>
                  </a:extLst>
                </a:gridCol>
              </a:tblGrid>
              <a:tr h="387572">
                <a:tc>
                  <a:txBody>
                    <a:bodyPr/>
                    <a:lstStyle/>
                    <a:p>
                      <a:endParaRPr lang="fr-FR" sz="2000" b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bg1"/>
                          </a:solidFill>
                        </a:rPr>
                        <a:t>As</a:t>
                      </a:r>
                      <a:endParaRPr lang="fr-FR" sz="20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bg1"/>
                          </a:solidFill>
                        </a:rPr>
                        <a:t>Cu</a:t>
                      </a:r>
                      <a:endParaRPr lang="fr-FR" sz="20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bg1"/>
                          </a:solidFill>
                        </a:rPr>
                        <a:t>Pb</a:t>
                      </a:r>
                      <a:endParaRPr lang="fr-FR" sz="20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bg1"/>
                          </a:solidFill>
                        </a:rPr>
                        <a:t>Zn</a:t>
                      </a:r>
                      <a:endParaRPr lang="fr-FR" sz="20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bg1"/>
                          </a:solidFill>
                        </a:rPr>
                        <a:t>Ca</a:t>
                      </a:r>
                      <a:endParaRPr lang="fr-FR" sz="20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bg1"/>
                          </a:solidFill>
                        </a:rPr>
                        <a:t>Fe</a:t>
                      </a:r>
                      <a:endParaRPr lang="fr-FR" sz="20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51991200"/>
                  </a:ext>
                </a:extLst>
              </a:tr>
              <a:tr h="387572">
                <a:tc>
                  <a:txBody>
                    <a:bodyPr/>
                    <a:lstStyle/>
                    <a:p>
                      <a:r>
                        <a:rPr lang="fr-FR" sz="2000" b="0" dirty="0" smtClean="0">
                          <a:solidFill>
                            <a:schemeClr val="tx2"/>
                          </a:solidFill>
                        </a:rPr>
                        <a:t>Min</a:t>
                      </a:r>
                      <a:endParaRPr lang="fr-FR" sz="2000" b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2"/>
                          </a:solidFill>
                        </a:rPr>
                        <a:t>5</a:t>
                      </a:r>
                      <a:endParaRPr lang="fr-FR" sz="2000" b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2"/>
                          </a:solidFill>
                        </a:rPr>
                        <a:t>15</a:t>
                      </a:r>
                      <a:endParaRPr lang="fr-FR" sz="2000" b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2"/>
                          </a:solidFill>
                        </a:rPr>
                        <a:t>20</a:t>
                      </a:r>
                      <a:endParaRPr lang="fr-FR" sz="2000" b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2"/>
                          </a:solidFill>
                        </a:rPr>
                        <a:t>47</a:t>
                      </a:r>
                      <a:endParaRPr lang="fr-FR" sz="2000" b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2"/>
                          </a:solidFill>
                        </a:rPr>
                        <a:t>2,7</a:t>
                      </a:r>
                      <a:endParaRPr lang="fr-FR" sz="2000" b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2"/>
                          </a:solidFill>
                        </a:rPr>
                        <a:t>0,5</a:t>
                      </a:r>
                      <a:endParaRPr lang="fr-FR" sz="2000" b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09302334"/>
                  </a:ext>
                </a:extLst>
              </a:tr>
              <a:tr h="387572">
                <a:tc>
                  <a:txBody>
                    <a:bodyPr/>
                    <a:lstStyle/>
                    <a:p>
                      <a:r>
                        <a:rPr lang="fr-FR" sz="2000" b="0" dirty="0" smtClean="0">
                          <a:solidFill>
                            <a:schemeClr val="tx2"/>
                          </a:solidFill>
                        </a:rPr>
                        <a:t>Max</a:t>
                      </a:r>
                      <a:endParaRPr lang="fr-FR" sz="2000" b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2"/>
                          </a:solidFill>
                        </a:rPr>
                        <a:t>40</a:t>
                      </a:r>
                      <a:endParaRPr lang="fr-FR" sz="2000" b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2"/>
                          </a:solidFill>
                        </a:rPr>
                        <a:t>114</a:t>
                      </a:r>
                      <a:endParaRPr lang="fr-FR" sz="2000" b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2"/>
                          </a:solidFill>
                        </a:rPr>
                        <a:t>297</a:t>
                      </a:r>
                      <a:endParaRPr lang="fr-FR" sz="2000" b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2"/>
                          </a:solidFill>
                        </a:rPr>
                        <a:t>623</a:t>
                      </a:r>
                      <a:endParaRPr lang="fr-FR" sz="2000" b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2"/>
                          </a:solidFill>
                        </a:rPr>
                        <a:t>16,9</a:t>
                      </a:r>
                      <a:endParaRPr lang="fr-FR" sz="2000" b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2"/>
                          </a:solidFill>
                        </a:rPr>
                        <a:t>2,2</a:t>
                      </a:r>
                      <a:endParaRPr lang="fr-FR" sz="2000" b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66150028"/>
                  </a:ext>
                </a:extLst>
              </a:tr>
              <a:tr h="415215">
                <a:tc>
                  <a:txBody>
                    <a:bodyPr/>
                    <a:lstStyle/>
                    <a:p>
                      <a:r>
                        <a:rPr lang="fr-FR" sz="2000" b="0" dirty="0" err="1" smtClean="0">
                          <a:solidFill>
                            <a:schemeClr val="tx2"/>
                          </a:solidFill>
                        </a:rPr>
                        <a:t>Mean</a:t>
                      </a:r>
                      <a:endParaRPr lang="fr-FR" sz="2000" b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2"/>
                          </a:solidFill>
                        </a:rPr>
                        <a:t>11</a:t>
                      </a:r>
                      <a:endParaRPr lang="fr-FR" sz="2000" b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2"/>
                          </a:solidFill>
                        </a:rPr>
                        <a:t>27</a:t>
                      </a:r>
                      <a:endParaRPr lang="fr-FR" sz="2000" b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2"/>
                          </a:solidFill>
                        </a:rPr>
                        <a:t>65</a:t>
                      </a:r>
                      <a:endParaRPr lang="fr-FR" sz="2000" b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2"/>
                          </a:solidFill>
                        </a:rPr>
                        <a:t>165</a:t>
                      </a:r>
                      <a:endParaRPr lang="fr-FR" sz="2000" b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2"/>
                          </a:solidFill>
                        </a:rPr>
                        <a:t>6,7</a:t>
                      </a:r>
                      <a:endParaRPr lang="fr-FR" sz="2000" b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2"/>
                          </a:solidFill>
                        </a:rPr>
                        <a:t>1,3</a:t>
                      </a:r>
                      <a:endParaRPr lang="fr-FR" sz="2000" b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80021103"/>
                  </a:ext>
                </a:extLst>
              </a:tr>
              <a:tr h="387572">
                <a:tc>
                  <a:txBody>
                    <a:bodyPr/>
                    <a:lstStyle/>
                    <a:p>
                      <a:r>
                        <a:rPr lang="fr-FR" sz="2000" b="0" dirty="0" smtClean="0">
                          <a:solidFill>
                            <a:schemeClr val="tx2"/>
                          </a:solidFill>
                        </a:rPr>
                        <a:t>Q2</a:t>
                      </a:r>
                      <a:endParaRPr lang="fr-FR" sz="2000" b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2"/>
                          </a:solidFill>
                        </a:rPr>
                        <a:t>9</a:t>
                      </a:r>
                      <a:endParaRPr lang="fr-FR" sz="2000" b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2"/>
                          </a:solidFill>
                        </a:rPr>
                        <a:t>24</a:t>
                      </a:r>
                      <a:endParaRPr lang="fr-FR" sz="2000" b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2"/>
                          </a:solidFill>
                        </a:rPr>
                        <a:t>46</a:t>
                      </a:r>
                      <a:endParaRPr lang="fr-FR" sz="2000" b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2"/>
                          </a:solidFill>
                        </a:rPr>
                        <a:t>114</a:t>
                      </a:r>
                      <a:endParaRPr lang="fr-FR" sz="2000" b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2"/>
                          </a:solidFill>
                        </a:rPr>
                        <a:t>6,7</a:t>
                      </a:r>
                      <a:endParaRPr lang="fr-FR" sz="2000" b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2"/>
                          </a:solidFill>
                        </a:rPr>
                        <a:t>1,2</a:t>
                      </a:r>
                      <a:endParaRPr lang="fr-FR" sz="2000" b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90670553"/>
                  </a:ext>
                </a:extLst>
              </a:tr>
            </a:tbl>
          </a:graphicData>
        </a:graphic>
      </p:graphicFrame>
      <p:sp>
        <p:nvSpPr>
          <p:cNvPr id="12" name="Espace réservé du contenu 5"/>
          <p:cNvSpPr txBox="1">
            <a:spLocks/>
          </p:cNvSpPr>
          <p:nvPr/>
        </p:nvSpPr>
        <p:spPr>
          <a:xfrm>
            <a:off x="251629" y="994887"/>
            <a:ext cx="3312259" cy="6140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GB" b="0" dirty="0" smtClean="0">
                <a:solidFill>
                  <a:schemeClr val="tx2"/>
                </a:solidFill>
                <a:latin typeface="+mn-lt"/>
              </a:rPr>
              <a:t>Raw data in mg/kg except for Ca and Fe in %</a:t>
            </a:r>
          </a:p>
        </p:txBody>
      </p:sp>
      <p:sp>
        <p:nvSpPr>
          <p:cNvPr id="15" name="Ellipse 14"/>
          <p:cNvSpPr/>
          <p:nvPr/>
        </p:nvSpPr>
        <p:spPr bwMode="auto">
          <a:xfrm rot="20104339">
            <a:off x="1186707" y="2607579"/>
            <a:ext cx="517537" cy="1080120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200" b="1" i="0" u="none" strike="noStrike" cap="none" normalizeH="0" baseline="0" smtClean="0">
              <a:ln>
                <a:noFill/>
              </a:ln>
              <a:noFill/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1609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u="sng" dirty="0">
                <a:solidFill>
                  <a:schemeClr val="tx2"/>
                </a:solidFill>
              </a:rPr>
              <a:t>Relevance for circular economy</a:t>
            </a:r>
            <a:endParaRPr lang="fr-FR" sz="3200" b="1" u="sng" dirty="0">
              <a:solidFill>
                <a:schemeClr val="tx2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1000" y="1245961"/>
            <a:ext cx="8229600" cy="5063359"/>
          </a:xfrm>
        </p:spPr>
        <p:txBody>
          <a:bodyPr>
            <a:normAutofit fontScale="925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2"/>
                </a:solidFill>
              </a:rPr>
              <a:t>Valorisation (beneficial use) of dredged sediments is not yet routine practice, due to limitations in</a:t>
            </a:r>
          </a:p>
          <a:p>
            <a:pPr marL="539750" lvl="1" indent="-1841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2"/>
                </a:solidFill>
              </a:rPr>
              <a:t>Operating costs,</a:t>
            </a:r>
          </a:p>
          <a:p>
            <a:pPr marL="539750" lvl="1" indent="-1841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2"/>
                </a:solidFill>
              </a:rPr>
              <a:t>Environmental uncertainties, both on the short and long term,</a:t>
            </a:r>
          </a:p>
          <a:p>
            <a:pPr marL="539750" lvl="1" indent="-1841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2"/>
                </a:solidFill>
              </a:rPr>
              <a:t>Societal issues (acceptability, community leaders responsibility),</a:t>
            </a:r>
            <a:endParaRPr lang="fr-FR" sz="2400" dirty="0">
              <a:solidFill>
                <a:schemeClr val="tx2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2"/>
                </a:solidFill>
              </a:rPr>
              <a:t>On site characterisation technologies contribute to alleviate these limitations</a:t>
            </a:r>
          </a:p>
          <a:p>
            <a:pPr marL="539750" lvl="1" indent="-1841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2"/>
                </a:solidFill>
              </a:rPr>
              <a:t>By reducing cost risks and environmental uncertainties through </a:t>
            </a:r>
            <a:r>
              <a:rPr lang="en-GB" sz="2400" dirty="0">
                <a:solidFill>
                  <a:srgbClr val="FF0000"/>
                </a:solidFill>
              </a:rPr>
              <a:t>continuous measurements of sediment quality</a:t>
            </a:r>
            <a:r>
              <a:rPr lang="en-GB" sz="2400" dirty="0">
                <a:solidFill>
                  <a:schemeClr val="tx2"/>
                </a:solidFill>
              </a:rPr>
              <a:t>,</a:t>
            </a:r>
          </a:p>
          <a:p>
            <a:pPr marL="539750" lvl="1" indent="-1841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2"/>
                </a:solidFill>
              </a:rPr>
              <a:t>By reducing environmental risks on the long term, through </a:t>
            </a:r>
            <a:r>
              <a:rPr lang="en-GB" sz="2400" dirty="0">
                <a:solidFill>
                  <a:srgbClr val="FF0000"/>
                </a:solidFill>
              </a:rPr>
              <a:t>high density site monitoring</a:t>
            </a:r>
            <a:r>
              <a:rPr lang="en-GB" sz="2400" dirty="0">
                <a:solidFill>
                  <a:schemeClr val="tx2"/>
                </a:solidFill>
              </a:rPr>
              <a:t>, </a:t>
            </a:r>
          </a:p>
          <a:p>
            <a:pPr marL="539750" lvl="1" indent="-1841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2"/>
                </a:solidFill>
              </a:rPr>
              <a:t>By reducing acceptability and community leaders responsibility issues through </a:t>
            </a:r>
            <a:r>
              <a:rPr lang="en-GB" sz="2400" dirty="0">
                <a:solidFill>
                  <a:srgbClr val="FF0000"/>
                </a:solidFill>
              </a:rPr>
              <a:t>easier access to community monitoring, with immediate feedback</a:t>
            </a:r>
            <a:r>
              <a:rPr lang="en-GB" sz="2400" dirty="0">
                <a:solidFill>
                  <a:schemeClr val="tx2"/>
                </a:solidFill>
              </a:rPr>
              <a:t>.</a:t>
            </a:r>
          </a:p>
          <a:p>
            <a:r>
              <a:rPr lang="en-GB" sz="2400" dirty="0">
                <a:solidFill>
                  <a:schemeClr val="tx2"/>
                </a:solidFill>
              </a:rPr>
              <a:t>Pilot projects provide opportunities to test circular economy options in real size and to community monitoring.</a:t>
            </a:r>
            <a:endParaRPr lang="fr-FR" sz="2400" dirty="0">
              <a:solidFill>
                <a:schemeClr val="tx2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6376" y="5974921"/>
            <a:ext cx="1656184" cy="668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85137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ctrTitle"/>
          </p:nvPr>
        </p:nvSpPr>
        <p:spPr>
          <a:xfrm>
            <a:off x="23374" y="0"/>
            <a:ext cx="9120626" cy="834793"/>
          </a:xfrm>
        </p:spPr>
        <p:txBody>
          <a:bodyPr>
            <a:noAutofit/>
          </a:bodyPr>
          <a:lstStyle/>
          <a:p>
            <a:r>
              <a:rPr lang="en-US" sz="3200" b="1" u="sng" dirty="0" smtClean="0">
                <a:solidFill>
                  <a:schemeClr val="tx2"/>
                </a:solidFill>
              </a:rPr>
              <a:t>Benefits and lessons</a:t>
            </a:r>
            <a:endParaRPr lang="fr-BE" sz="2900" b="1" u="sng" dirty="0">
              <a:solidFill>
                <a:schemeClr val="tx2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072571"/>
            <a:ext cx="1656184" cy="668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128010" y="865843"/>
            <a:ext cx="8911353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8288" indent="-268288">
              <a:buClr>
                <a:schemeClr val="tx2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2600" dirty="0" smtClean="0">
                <a:solidFill>
                  <a:schemeClr val="tx2"/>
                </a:solidFill>
              </a:rPr>
              <a:t>Despite </a:t>
            </a:r>
            <a:r>
              <a:rPr lang="en-US" sz="2600" dirty="0">
                <a:solidFill>
                  <a:schemeClr val="tx2"/>
                </a:solidFill>
              </a:rPr>
              <a:t>limitations due to waste status, sediment </a:t>
            </a:r>
            <a:r>
              <a:rPr lang="en-US" sz="2600" dirty="0" err="1">
                <a:solidFill>
                  <a:srgbClr val="FF0000"/>
                </a:solidFill>
              </a:rPr>
              <a:t>valorisation</a:t>
            </a:r>
            <a:r>
              <a:rPr lang="en-US" sz="2600" dirty="0">
                <a:solidFill>
                  <a:schemeClr val="tx2"/>
                </a:solidFill>
              </a:rPr>
              <a:t> is an increasing alternative to minerals extraction for civil engineering,</a:t>
            </a:r>
          </a:p>
          <a:p>
            <a:pPr marL="268288" indent="-268288">
              <a:buClr>
                <a:schemeClr val="tx2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tx2"/>
                </a:solidFill>
              </a:rPr>
              <a:t>Facilitate </a:t>
            </a:r>
            <a:r>
              <a:rPr lang="en-US" sz="2600" dirty="0" err="1">
                <a:solidFill>
                  <a:srgbClr val="FF0000"/>
                </a:solidFill>
              </a:rPr>
              <a:t>valorisation</a:t>
            </a:r>
            <a:r>
              <a:rPr lang="en-US" sz="2600" dirty="0">
                <a:solidFill>
                  <a:schemeClr val="tx2"/>
                </a:solidFill>
              </a:rPr>
              <a:t> projects by allowing rapid on-site decisions,</a:t>
            </a:r>
          </a:p>
          <a:p>
            <a:pPr marL="268288" indent="-268288">
              <a:buClr>
                <a:schemeClr val="tx2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tx2"/>
                </a:solidFill>
              </a:rPr>
              <a:t>Provide immediate data if mineral processing is required,</a:t>
            </a:r>
          </a:p>
          <a:p>
            <a:pPr marL="268288" indent="-268288">
              <a:buClr>
                <a:schemeClr val="tx2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tx2"/>
                </a:solidFill>
              </a:rPr>
              <a:t>On-site, quasi real time results offer a significant advantage for daily operational decisions compared to more precise but lengthy and expensive laboratory work,</a:t>
            </a:r>
          </a:p>
          <a:p>
            <a:pPr marL="268288" indent="-268288">
              <a:buClr>
                <a:schemeClr val="tx2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tx2"/>
                </a:solidFill>
              </a:rPr>
              <a:t>Expected outcome:</a:t>
            </a:r>
          </a:p>
          <a:p>
            <a:pPr marL="725488" lvl="1" indent="-268288">
              <a:buClr>
                <a:schemeClr val="tx2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tx2"/>
                </a:solidFill>
              </a:rPr>
              <a:t>an increase in sediment </a:t>
            </a:r>
            <a:r>
              <a:rPr lang="en-US" sz="2600" dirty="0" err="1">
                <a:solidFill>
                  <a:srgbClr val="FF0000"/>
                </a:solidFill>
              </a:rPr>
              <a:t>valorisation</a:t>
            </a:r>
            <a:r>
              <a:rPr lang="en-US" sz="2600" dirty="0">
                <a:solidFill>
                  <a:schemeClr val="tx2"/>
                </a:solidFill>
              </a:rPr>
              <a:t> projects in NW Europe,</a:t>
            </a:r>
          </a:p>
          <a:p>
            <a:pPr marL="725488" lvl="1" indent="-268288">
              <a:buClr>
                <a:schemeClr val="tx2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tx2"/>
                </a:solidFill>
              </a:rPr>
              <a:t>development of a support industry, services and application sector.</a:t>
            </a:r>
          </a:p>
        </p:txBody>
      </p:sp>
    </p:spTree>
    <p:extLst>
      <p:ext uri="{BB962C8B-B14F-4D97-AF65-F5344CB8AC3E}">
        <p14:creationId xmlns:p14="http://schemas.microsoft.com/office/powerpoint/2010/main" val="3753194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2052</TotalTime>
  <Words>962</Words>
  <Application>Microsoft Office PowerPoint</Application>
  <PresentationFormat>Affichage à l'écran (4:3)</PresentationFormat>
  <Paragraphs>119</Paragraphs>
  <Slides>16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0" baseType="lpstr">
      <vt:lpstr>Arial</vt:lpstr>
      <vt:lpstr>Calibri</vt:lpstr>
      <vt:lpstr>Open Sans</vt:lpstr>
      <vt:lpstr>Thème Office</vt:lpstr>
      <vt:lpstr>Présentation PowerPoint</vt:lpstr>
      <vt:lpstr>When are on site characterisation technologies used on sediment valorisation projects? </vt:lpstr>
      <vt:lpstr>During detailed sediment mapping prior to dredging</vt:lpstr>
      <vt:lpstr>When are on site characterisation technologies used on sediment valorisation projects? </vt:lpstr>
      <vt:lpstr>During dredging operations, to allow a better management of each load, according to contamination and reuse suitability</vt:lpstr>
      <vt:lpstr>When are on site characterisation technologies used on sediment valorisation projects? </vt:lpstr>
      <vt:lpstr>For selective storage and processing  of sediments stocks on land</vt:lpstr>
      <vt:lpstr>During the application of reused sediments, for checking:</vt:lpstr>
      <vt:lpstr>Technologies: pXRF</vt:lpstr>
      <vt:lpstr>Case studies:  TD26, Saint Omer, France</vt:lpstr>
      <vt:lpstr>TD26, Saint Omer: an historic disposal site for dredgings...</vt:lpstr>
      <vt:lpstr>TD26, Saint Omer: Former sediment disposal site</vt:lpstr>
      <vt:lpstr>TD26, Saint Omer: Valorisation of sediments from old disposal sites for flood protection works</vt:lpstr>
      <vt:lpstr>TD26, Saint Omer: Spatial variability of metals</vt:lpstr>
      <vt:lpstr>Relevance for circular economy</vt:lpstr>
      <vt:lpstr>Benefits and lessons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1er comité technique</dc:title>
  <dc:creator>HAOUCHE Laurence</dc:creator>
  <cp:lastModifiedBy>ALARY Claire</cp:lastModifiedBy>
  <cp:revision>123</cp:revision>
  <cp:lastPrinted>2019-03-26T10:10:38Z</cp:lastPrinted>
  <dcterms:created xsi:type="dcterms:W3CDTF">2016-10-02T19:03:55Z</dcterms:created>
  <dcterms:modified xsi:type="dcterms:W3CDTF">2019-04-01T09:11:21Z</dcterms:modified>
</cp:coreProperties>
</file>